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4" r:id="rId3"/>
    <p:sldId id="265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B068C-FFDE-4D41-952C-5069DA84A6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622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19F3A-A027-4C64-8204-5EFC536541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131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3D42E-8130-463C-9D65-EA18D99FFA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9913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7F758-90E9-43AD-BF1E-8749302AA6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520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4A1E97-E2B7-4DF1-B41C-F5BF7EE583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905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F20D45-9A52-42B8-8448-25234995E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362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F1265A-5D50-4CE9-A813-470D617D30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239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E667B2-6B8E-4BA2-9A77-9ED21F1C7E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228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5D6B3B-0257-42E9-AA3C-47FA851046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377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E408C3-CE2C-4C5C-B4AB-ADBDFED988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170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8784D9-DED6-483A-BCB6-4178492A85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138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FC5F5D-B3A4-4E31-99C4-7068C13623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623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7066439-FDA6-4D26-A7AB-09C3433F6034}" type="slidenum">
              <a:rPr lang="en-US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EEECE1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EEECE1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0609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9BBB59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8064A2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4BACC6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001000" cy="49530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b="1" dirty="0" smtClean="0">
                <a:solidFill>
                  <a:srgbClr val="FF0000"/>
                </a:solidFill>
              </a:rPr>
              <a:t>Propósito </a:t>
            </a:r>
            <a:r>
              <a:rPr lang="es-ES_tradnl" altLang="en-US" sz="2800" b="1" smtClean="0">
                <a:solidFill>
                  <a:srgbClr val="FF0000"/>
                </a:solidFill>
              </a:rPr>
              <a:t># 81:  </a:t>
            </a:r>
            <a:r>
              <a:rPr lang="es-ES_tradnl" altLang="en-US" sz="2800" dirty="0" smtClean="0"/>
              <a:t>¿Cómo terminamos la practica para el EXAMEN: UNIDAD 8 del JUEVES?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i="1" dirty="0" smtClean="0">
                <a:solidFill>
                  <a:srgbClr val="7030A0"/>
                </a:solidFill>
              </a:rPr>
              <a:t>L.O: to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review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for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the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unit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exam</a:t>
            </a:r>
            <a:endParaRPr lang="es-ES_tradnl" altLang="en-US" sz="2800" i="1" dirty="0" smtClean="0">
              <a:solidFill>
                <a:srgbClr val="7030A0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b="1" dirty="0" smtClean="0">
                <a:solidFill>
                  <a:srgbClr val="FF0000"/>
                </a:solidFill>
              </a:rPr>
              <a:t>Actividades Inicial:  </a:t>
            </a:r>
            <a:r>
              <a:rPr lang="es-ES_tradnl" altLang="en-US" sz="2800" dirty="0" err="1" smtClean="0"/>
              <a:t>Conjugate</a:t>
            </a:r>
            <a:r>
              <a:rPr lang="es-ES_tradnl" altLang="en-US" sz="2800" dirty="0" smtClean="0"/>
              <a:t> in </a:t>
            </a:r>
            <a:r>
              <a:rPr lang="es-ES_tradnl" altLang="en-US" sz="2800" dirty="0" err="1" smtClean="0"/>
              <a:t>the</a:t>
            </a:r>
            <a:r>
              <a:rPr lang="es-ES_tradnl" altLang="en-US" sz="2800" dirty="0" smtClean="0"/>
              <a:t> PRETERITE.</a:t>
            </a:r>
          </a:p>
          <a:p>
            <a:pPr marL="628650" indent="-514350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es-ES_tradnl" sz="2800" dirty="0" smtClean="0"/>
              <a:t>Asistir			</a:t>
            </a:r>
            <a:endParaRPr lang="en-US" sz="2800" dirty="0"/>
          </a:p>
          <a:p>
            <a:pPr marL="628650" indent="-514350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es-ES_tradnl" sz="2800" dirty="0"/>
              <a:t>Ver</a:t>
            </a:r>
            <a:endParaRPr lang="en-US" sz="2800" dirty="0"/>
          </a:p>
          <a:p>
            <a:pPr marL="628650" indent="-514350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es-ES_tradnl" sz="2800" dirty="0"/>
              <a:t>Tocar</a:t>
            </a:r>
            <a:endParaRPr lang="en-US" sz="2800" dirty="0"/>
          </a:p>
          <a:p>
            <a:pPr marL="628650" indent="-514350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es-ES_tradnl" sz="2800" dirty="0"/>
              <a:t>Leer </a:t>
            </a:r>
            <a:endParaRPr lang="en-US" sz="2800" dirty="0"/>
          </a:p>
          <a:p>
            <a:pPr marL="628650" indent="-514350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es-ES_tradnl" sz="2800" dirty="0" smtClean="0"/>
              <a:t>Dar</a:t>
            </a:r>
            <a:endParaRPr lang="en-US" sz="280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2296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dirty="0">
                <a:solidFill>
                  <a:schemeClr val="accent3"/>
                </a:solidFill>
              </a:rPr>
              <a:t>Me llamo ______________        Clase </a:t>
            </a:r>
            <a:r>
              <a:rPr lang="en-US" sz="3200" dirty="0" smtClean="0">
                <a:solidFill>
                  <a:schemeClr val="accent3"/>
                </a:solidFill>
              </a:rPr>
              <a:t>801</a:t>
            </a:r>
            <a:r>
              <a:rPr lang="en-US" sz="3200" dirty="0">
                <a:solidFill>
                  <a:schemeClr val="accent3"/>
                </a:solidFill>
              </a:rPr>
              <a:t/>
            </a:r>
            <a:br>
              <a:rPr lang="en-US" sz="3200" dirty="0">
                <a:solidFill>
                  <a:schemeClr val="accent3"/>
                </a:solidFill>
              </a:rPr>
            </a:br>
            <a:r>
              <a:rPr lang="en-US" sz="3200" dirty="0">
                <a:solidFill>
                  <a:schemeClr val="accent3"/>
                </a:solidFill>
              </a:rPr>
              <a:t>La fecha es el </a:t>
            </a:r>
            <a:r>
              <a:rPr lang="en-US" sz="3200" dirty="0">
                <a:solidFill>
                  <a:schemeClr val="accent3"/>
                </a:solidFill>
              </a:rPr>
              <a:t>3</a:t>
            </a:r>
            <a:r>
              <a:rPr lang="en-US" sz="3200" dirty="0" smtClean="0">
                <a:solidFill>
                  <a:schemeClr val="accent3"/>
                </a:solidFill>
              </a:rPr>
              <a:t> </a:t>
            </a:r>
            <a:r>
              <a:rPr lang="en-US" sz="3200" dirty="0">
                <a:solidFill>
                  <a:schemeClr val="accent3"/>
                </a:solidFill>
              </a:rPr>
              <a:t>de </a:t>
            </a:r>
            <a:r>
              <a:rPr lang="en-US" sz="3200" dirty="0" smtClean="0">
                <a:solidFill>
                  <a:schemeClr val="accent3"/>
                </a:solidFill>
              </a:rPr>
              <a:t>mayo </a:t>
            </a:r>
            <a:r>
              <a:rPr lang="en-US" sz="3200" dirty="0">
                <a:solidFill>
                  <a:schemeClr val="accent3"/>
                </a:solidFill>
              </a:rPr>
              <a:t>del </a:t>
            </a:r>
            <a:r>
              <a:rPr lang="en-US" sz="3200" dirty="0" smtClean="0">
                <a:solidFill>
                  <a:schemeClr val="accent3"/>
                </a:solidFill>
              </a:rPr>
              <a:t>2018</a:t>
            </a:r>
            <a:endParaRPr lang="en-US" sz="3200" dirty="0">
              <a:solidFill>
                <a:schemeClr val="accent3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57600" y="3305413"/>
            <a:ext cx="33528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8650" indent="-5143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4F81BD"/>
              </a:buClr>
              <a:buFont typeface="+mj-lt"/>
              <a:buAutoNum type="arabicPeriod" startAt="6"/>
            </a:pPr>
            <a:r>
              <a:rPr lang="es-ES_tradnl" sz="2800" dirty="0">
                <a:solidFill>
                  <a:prstClr val="black"/>
                </a:solidFill>
                <a:cs typeface="Arial" charset="0"/>
              </a:rPr>
              <a:t>Oír </a:t>
            </a:r>
            <a:endParaRPr lang="en-US" sz="2800" dirty="0">
              <a:solidFill>
                <a:prstClr val="black"/>
              </a:solidFill>
              <a:cs typeface="Arial" charset="0"/>
            </a:endParaRPr>
          </a:p>
          <a:p>
            <a:pPr marL="628650" indent="-5143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4F81BD"/>
              </a:buClr>
              <a:buFont typeface="+mj-lt"/>
              <a:buAutoNum type="arabicPeriod" startAt="6"/>
            </a:pPr>
            <a:r>
              <a:rPr lang="es-ES_tradnl" sz="2800" dirty="0">
                <a:solidFill>
                  <a:prstClr val="black"/>
                </a:solidFill>
                <a:cs typeface="Arial" charset="0"/>
              </a:rPr>
              <a:t>Salir</a:t>
            </a:r>
            <a:endParaRPr lang="en-US" sz="2800" dirty="0">
              <a:solidFill>
                <a:prstClr val="black"/>
              </a:solidFill>
              <a:cs typeface="Arial" charset="0"/>
            </a:endParaRPr>
          </a:p>
          <a:p>
            <a:pPr marL="628650" indent="-5143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4F81BD"/>
              </a:buClr>
              <a:buFont typeface="+mj-lt"/>
              <a:buAutoNum type="arabicPeriod" startAt="6"/>
            </a:pPr>
            <a:r>
              <a:rPr lang="es-ES_tradnl" sz="2800" dirty="0">
                <a:solidFill>
                  <a:prstClr val="black"/>
                </a:solidFill>
                <a:cs typeface="Arial" charset="0"/>
              </a:rPr>
              <a:t>Recibir </a:t>
            </a:r>
            <a:endParaRPr lang="en-US" sz="2800" dirty="0">
              <a:solidFill>
                <a:prstClr val="black"/>
              </a:solidFill>
              <a:cs typeface="Arial" charset="0"/>
            </a:endParaRPr>
          </a:p>
          <a:p>
            <a:pPr marL="628650" indent="-5143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4F81BD"/>
              </a:buClr>
              <a:buFont typeface="+mj-lt"/>
              <a:buAutoNum type="arabicPeriod" startAt="6"/>
            </a:pPr>
            <a:r>
              <a:rPr lang="es-ES_tradnl" sz="2800" dirty="0">
                <a:solidFill>
                  <a:prstClr val="black"/>
                </a:solidFill>
                <a:cs typeface="Arial" charset="0"/>
              </a:rPr>
              <a:t>Perder</a:t>
            </a:r>
            <a:endParaRPr lang="en-US" sz="2800" dirty="0">
              <a:solidFill>
                <a:prstClr val="black"/>
              </a:solidFill>
              <a:cs typeface="Arial" charset="0"/>
            </a:endParaRPr>
          </a:p>
          <a:p>
            <a:pPr marL="628650" indent="-5143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4F81BD"/>
              </a:buClr>
              <a:buFont typeface="+mj-lt"/>
              <a:buAutoNum type="arabicPeriod" startAt="6"/>
            </a:pPr>
            <a:r>
              <a:rPr lang="es-ES_tradnl" sz="2800" dirty="0">
                <a:solidFill>
                  <a:prstClr val="black"/>
                </a:solidFill>
                <a:cs typeface="Arial" charset="0"/>
              </a:rPr>
              <a:t>Picar </a:t>
            </a:r>
            <a:endParaRPr lang="es-ES_tradnl" altLang="en-US" sz="2800" dirty="0">
              <a:solidFill>
                <a:srgbClr val="FF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12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8"/>
          <p:cNvSpPr>
            <a:spLocks noChangeArrowheads="1"/>
          </p:cNvSpPr>
          <p:nvPr/>
        </p:nvSpPr>
        <p:spPr bwMode="auto">
          <a:xfrm>
            <a:off x="304800" y="304800"/>
            <a:ext cx="82296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altLang="en-US" sz="3200" b="1" dirty="0">
                <a:solidFill>
                  <a:srgbClr val="00B050"/>
                </a:solidFill>
              </a:rPr>
              <a:t>I-</a:t>
            </a:r>
            <a:r>
              <a:rPr lang="en-US" altLang="en-US" sz="3200" dirty="0">
                <a:solidFill>
                  <a:prstClr val="black"/>
                </a:solidFill>
              </a:rPr>
              <a:t> Rewrite the following paragraph in the PRETERITE: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6200" y="1524000"/>
            <a:ext cx="8458200" cy="3733800"/>
          </a:xfrm>
          <a:prstGeom prst="rect">
            <a:avLst/>
          </a:prstGeom>
        </p:spPr>
        <p:txBody>
          <a:bodyPr/>
          <a:lstStyle>
            <a:lvl1pPr marL="3429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48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BACC6"/>
              </a:buClr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150000"/>
              </a:lnSpc>
              <a:buClr>
                <a:srgbClr val="4F81BD"/>
              </a:buClr>
              <a:buFont typeface="Arial" charset="0"/>
              <a:buNone/>
            </a:pPr>
            <a:r>
              <a:rPr lang="es-ES_tradnl" altLang="en-US" sz="2800" dirty="0" smtClean="0">
                <a:solidFill>
                  <a:prstClr val="black"/>
                </a:solidFill>
              </a:rPr>
              <a:t>	Voy al cine con mis primos. Vemos una película en español. Comprendo la película, pero mis primos no la entienden. Después, comemos en un restaurante cerca de mi casa. Vuelvo a casa a pie.</a:t>
            </a:r>
          </a:p>
        </p:txBody>
      </p:sp>
    </p:spTree>
    <p:extLst>
      <p:ext uri="{BB962C8B-B14F-4D97-AF65-F5344CB8AC3E}">
        <p14:creationId xmlns:p14="http://schemas.microsoft.com/office/powerpoint/2010/main" val="1987064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76200" y="152400"/>
            <a:ext cx="8915400" cy="6858000"/>
          </a:xfrm>
          <a:prstGeom prst="rect">
            <a:avLst/>
          </a:prstGeom>
        </p:spPr>
        <p:txBody>
          <a:bodyPr/>
          <a:lstStyle>
            <a:lvl1pPr marL="3429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48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BACC6"/>
              </a:buClr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600" b="1" smtClean="0">
                <a:solidFill>
                  <a:srgbClr val="00B050"/>
                </a:solidFill>
              </a:rPr>
              <a:t>II- </a:t>
            </a:r>
            <a:r>
              <a:rPr lang="es-ES_tradnl" altLang="en-US" sz="2600" smtClean="0"/>
              <a:t>Rewrite each sentence in the PRETERITE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600" smtClean="0"/>
              <a:t>No te oigo.		_________________________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600" smtClean="0"/>
              <a:t>Pero él te oye.	_________________________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600" smtClean="0"/>
              <a:t>Ellos leen la novela.________________________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600" smtClean="0"/>
              <a:t>Leemos mucho.	_________________________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600" b="1" smtClean="0">
                <a:solidFill>
                  <a:srgbClr val="00B050"/>
                </a:solidFill>
              </a:rPr>
              <a:t>III-</a:t>
            </a:r>
            <a:r>
              <a:rPr lang="es-ES_tradnl" altLang="en-US" sz="2600" smtClean="0"/>
              <a:t> Rewrite each sentence in the NEGATIVE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600" smtClean="0"/>
              <a:t>Oigo algo. </a:t>
            </a:r>
          </a:p>
          <a:p>
            <a:pPr marL="609600" indent="-609600" eaLnBrk="1" hangingPunct="1">
              <a:lnSpc>
                <a:spcPct val="150000"/>
              </a:lnSpc>
              <a:buFontTx/>
              <a:buAutoNum type="arabicPeriod"/>
            </a:pPr>
            <a:r>
              <a:rPr lang="es-ES_tradnl" altLang="en-US" sz="2600" smtClean="0"/>
              <a:t>Él tiene algo en la mano.</a:t>
            </a:r>
          </a:p>
          <a:p>
            <a:pPr marL="609600" indent="-609600" eaLnBrk="1" hangingPunct="1">
              <a:lnSpc>
                <a:spcPct val="150000"/>
              </a:lnSpc>
              <a:buFontTx/>
              <a:buAutoNum type="arabicPeriod"/>
            </a:pPr>
            <a:r>
              <a:rPr lang="es-ES_tradnl" altLang="en-US" sz="2600" smtClean="0"/>
              <a:t>Alguien esta en la cocina.</a:t>
            </a:r>
          </a:p>
          <a:p>
            <a:pPr marL="609600" indent="-609600" eaLnBrk="1" hangingPunct="1">
              <a:lnSpc>
                <a:spcPct val="150000"/>
              </a:lnSpc>
              <a:buFontTx/>
              <a:buAutoNum type="arabicPeriod"/>
            </a:pPr>
            <a:r>
              <a:rPr lang="es-ES_tradnl" altLang="en-US" sz="2600" smtClean="0"/>
              <a:t>Hay alguien delante de la taquilla.</a:t>
            </a:r>
          </a:p>
          <a:p>
            <a:pPr marL="609600" indent="-609600" eaLnBrk="1" hangingPunct="1">
              <a:lnSpc>
                <a:spcPct val="150000"/>
              </a:lnSpc>
              <a:buFontTx/>
              <a:buAutoNum type="arabicPeriod"/>
            </a:pPr>
            <a:r>
              <a:rPr lang="es-ES_tradnl" altLang="en-US" sz="2600" smtClean="0"/>
              <a:t>Él va siempre al museo.</a:t>
            </a:r>
          </a:p>
          <a:p>
            <a:pPr marL="609600" indent="-609600" eaLnBrk="1" hangingPunct="1">
              <a:lnSpc>
                <a:spcPct val="150000"/>
              </a:lnSpc>
              <a:buFontTx/>
              <a:buAutoNum type="arabicPeriod"/>
            </a:pPr>
            <a:r>
              <a:rPr lang="es-ES_tradnl" altLang="en-US" sz="2600" smtClean="0"/>
              <a:t>Ellos siempre reciben algo de alguien.</a:t>
            </a:r>
            <a:endParaRPr lang="es-ES_tradnl" alt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1076897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0"/>
            <a:ext cx="7162800" cy="4337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266700" y="4273127"/>
            <a:ext cx="8458200" cy="2661073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spcAft>
                <a:spcPct val="0"/>
              </a:spcAft>
              <a:buNone/>
            </a:pPr>
            <a:r>
              <a:rPr lang="en-US" b="1" dirty="0" smtClean="0">
                <a:solidFill>
                  <a:srgbClr val="00B050"/>
                </a:solidFill>
              </a:rPr>
              <a:t>V-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prstClr val="black"/>
                </a:solidFill>
              </a:rPr>
              <a:t>Escribe </a:t>
            </a:r>
            <a:r>
              <a:rPr lang="en-US" dirty="0" err="1" smtClean="0">
                <a:solidFill>
                  <a:prstClr val="black"/>
                </a:solidFill>
              </a:rPr>
              <a:t>los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err="1" smtClean="0">
                <a:solidFill>
                  <a:prstClr val="black"/>
                </a:solidFill>
              </a:rPr>
              <a:t>paises</a:t>
            </a:r>
            <a:r>
              <a:rPr lang="en-US" dirty="0" smtClean="0">
                <a:solidFill>
                  <a:prstClr val="black"/>
                </a:solidFill>
              </a:rPr>
              <a:t> de America Central:</a:t>
            </a:r>
          </a:p>
          <a:p>
            <a:pPr marL="0" indent="0" fontAlgn="base"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dirty="0" smtClean="0">
                <a:solidFill>
                  <a:prstClr val="black"/>
                </a:solidFill>
              </a:rPr>
              <a:t>1.				5.			9.</a:t>
            </a:r>
          </a:p>
          <a:p>
            <a:pPr marL="0" indent="0" fontAlgn="base"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dirty="0" smtClean="0">
                <a:solidFill>
                  <a:prstClr val="black"/>
                </a:solidFill>
              </a:rPr>
              <a:t>2.				6.		        10.</a:t>
            </a:r>
          </a:p>
          <a:p>
            <a:pPr marL="0" indent="0" fontAlgn="base"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dirty="0" smtClean="0">
                <a:solidFill>
                  <a:prstClr val="black"/>
                </a:solidFill>
              </a:rPr>
              <a:t>3.				7.			</a:t>
            </a:r>
          </a:p>
          <a:p>
            <a:pPr marL="0" indent="0" fontAlgn="base"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dirty="0" smtClean="0">
                <a:solidFill>
                  <a:prstClr val="black"/>
                </a:solidFill>
              </a:rPr>
              <a:t>4.				8.			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0"/>
            <a:ext cx="3505200" cy="914400"/>
          </a:xfrm>
          <a:solidFill>
            <a:schemeClr val="bg1"/>
          </a:solidFill>
        </p:spPr>
        <p:txBody>
          <a:bodyPr/>
          <a:lstStyle/>
          <a:p>
            <a:pPr algn="ctr">
              <a:tabLst>
                <a:tab pos="973138" algn="l"/>
              </a:tabLst>
            </a:pPr>
            <a:r>
              <a:rPr lang="en-US" dirty="0" err="1" smtClean="0">
                <a:solidFill>
                  <a:srgbClr val="FF0000"/>
                </a:solidFill>
              </a:rPr>
              <a:t>Geografia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1200" y="19812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Arial" charset="0"/>
                <a:cs typeface="Arial" charset="0"/>
              </a:rPr>
              <a:t>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24400" y="35052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Arial" charset="0"/>
                <a:cs typeface="Arial" charset="0"/>
              </a:rPr>
              <a:t>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52800" y="27432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Arial" charset="0"/>
                <a:cs typeface="Arial" charset="0"/>
              </a:rPr>
              <a:t>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324600" y="21336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Arial" charset="0"/>
                <a:cs typeface="Arial" charset="0"/>
              </a:rPr>
              <a:t>4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962400" y="31242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Arial" charset="0"/>
                <a:cs typeface="Arial" charset="0"/>
              </a:rPr>
              <a:t>5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505200" y="31242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Arial" charset="0"/>
                <a:cs typeface="Arial" charset="0"/>
              </a:rPr>
              <a:t>6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191000" y="35814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Arial" charset="0"/>
                <a:cs typeface="Arial" charset="0"/>
              </a:rPr>
              <a:t>7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788446" y="2743199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Arial" charset="0"/>
                <a:cs typeface="Arial" charset="0"/>
              </a:rPr>
              <a:t>8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572000" y="1954161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Arial" charset="0"/>
                <a:cs typeface="Arial" charset="0"/>
              </a:rPr>
              <a:t>9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741823" y="15392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Arial" charset="0"/>
                <a:cs typeface="Arial" charset="0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82706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ANd9GcTZ5-NyLPgIeu1G2FNIL2EQ47bIfVAzqLpxwm1lr2S7fK7wsoo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399" y="228600"/>
            <a:ext cx="5231735" cy="640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-36594" y="609600"/>
            <a:ext cx="4989594" cy="6477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fontAlgn="base">
              <a:spcAft>
                <a:spcPct val="0"/>
              </a:spcAft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VI-</a:t>
            </a:r>
            <a:r>
              <a:rPr lang="en-US" sz="2800" dirty="0" smtClean="0">
                <a:solidFill>
                  <a:srgbClr val="00B050"/>
                </a:solidFill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</a:rPr>
              <a:t>Identifica</a:t>
            </a: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</a:rPr>
              <a:t>los</a:t>
            </a: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</a:rPr>
              <a:t>paises</a:t>
            </a:r>
            <a:endParaRPr lang="en-US" sz="2800" dirty="0" smtClean="0">
              <a:solidFill>
                <a:prstClr val="black"/>
              </a:solidFill>
            </a:endParaRPr>
          </a:p>
          <a:p>
            <a:pPr marL="571500" indent="-457200" fontAlgn="base">
              <a:spcAft>
                <a:spcPct val="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 fontAlgn="base">
              <a:spcAft>
                <a:spcPct val="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 fontAlgn="base">
              <a:spcAft>
                <a:spcPct val="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 fontAlgn="base">
              <a:spcAft>
                <a:spcPct val="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 fontAlgn="base">
              <a:spcAft>
                <a:spcPct val="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 fontAlgn="base">
              <a:spcAft>
                <a:spcPct val="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 fontAlgn="base">
              <a:spcAft>
                <a:spcPct val="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 fontAlgn="base">
              <a:spcAft>
                <a:spcPct val="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 fontAlgn="base">
              <a:spcAft>
                <a:spcPct val="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 fontAlgn="base">
              <a:spcAft>
                <a:spcPct val="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</a:rPr>
              <a:t>En</a:t>
            </a:r>
            <a:r>
              <a:rPr lang="en-US" sz="2800" dirty="0" smtClean="0">
                <a:solidFill>
                  <a:prstClr val="black"/>
                </a:solidFill>
              </a:rPr>
              <a:t> Europa:</a:t>
            </a:r>
          </a:p>
          <a:p>
            <a:pPr marL="571500" indent="-457200" fontAlgn="base">
              <a:spcAft>
                <a:spcPct val="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</a:rPr>
              <a:t>En</a:t>
            </a:r>
            <a:r>
              <a:rPr lang="en-US" sz="2800" dirty="0" smtClean="0">
                <a:solidFill>
                  <a:prstClr val="black"/>
                </a:solidFill>
              </a:rPr>
              <a:t> Africa: 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38600" y="189271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Arial" charset="0"/>
                <a:cs typeface="Arial" charset="0"/>
              </a:rPr>
              <a:t>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72200" y="42672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Arial" charset="0"/>
                <a:cs typeface="Arial" charset="0"/>
              </a:rPr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57800" y="681335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Arial" charset="0"/>
                <a:cs typeface="Arial" charset="0"/>
              </a:rPr>
              <a:t>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48200" y="3800619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Arial" charset="0"/>
                <a:cs typeface="Arial" charset="0"/>
              </a:rPr>
              <a:t>4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419600" y="986135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Arial" charset="0"/>
                <a:cs typeface="Arial" charset="0"/>
              </a:rPr>
              <a:t>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223387" y="2740088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Arial" charset="0"/>
                <a:cs typeface="Arial" charset="0"/>
              </a:rPr>
              <a:t>6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886200" y="1443335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Arial" charset="0"/>
                <a:cs typeface="Arial" charset="0"/>
              </a:rPr>
              <a:t>7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410200" y="4044192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Arial" charset="0"/>
                <a:cs typeface="Arial" charset="0"/>
              </a:rPr>
              <a:t>8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801032" y="32004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prstClr val="black"/>
                </a:solidFill>
                <a:latin typeface="Arial" charset="0"/>
                <a:cs typeface="Arial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41878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81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CAPITULO 8-REPASO PARA EL EXAMEN</a:t>
            </a:r>
          </a:p>
          <a:p>
            <a:r>
              <a:rPr lang="en-US" dirty="0" smtClean="0"/>
              <a:t>SIGN</a:t>
            </a:r>
            <a:r>
              <a:rPr lang="en-US" u="sng" dirty="0" smtClean="0"/>
              <a:t> Quiz ¾: </a:t>
            </a:r>
            <a:r>
              <a:rPr lang="en-US" u="sng" dirty="0" err="1" smtClean="0"/>
              <a:t>Capitulo</a:t>
            </a:r>
            <a:r>
              <a:rPr lang="en-US" u="sng" dirty="0" smtClean="0"/>
              <a:t> 8</a:t>
            </a:r>
            <a:r>
              <a:rPr lang="en-US" dirty="0" smtClean="0"/>
              <a:t> by NO LATER than NEXT THURSDAY</a:t>
            </a:r>
          </a:p>
          <a:p>
            <a:r>
              <a:rPr lang="en-US" dirty="0" smtClean="0"/>
              <a:t>EXAMEN: </a:t>
            </a:r>
            <a:r>
              <a:rPr lang="en-US" dirty="0" err="1" smtClean="0"/>
              <a:t>Capitulo</a:t>
            </a:r>
            <a:r>
              <a:rPr lang="en-US" dirty="0" smtClean="0"/>
              <a:t> 8 is on MONDAY!</a:t>
            </a:r>
          </a:p>
          <a:p>
            <a:pPr lvl="1"/>
            <a:r>
              <a:rPr lang="en-US" dirty="0" smtClean="0"/>
              <a:t>Birthday vocabulary</a:t>
            </a:r>
          </a:p>
          <a:p>
            <a:pPr lvl="1"/>
            <a:r>
              <a:rPr lang="en-US" dirty="0" smtClean="0"/>
              <a:t>Concert vocabulary</a:t>
            </a:r>
          </a:p>
          <a:p>
            <a:pPr lvl="1"/>
            <a:r>
              <a:rPr lang="en-US" dirty="0" smtClean="0"/>
              <a:t>Museum vocabulary</a:t>
            </a:r>
          </a:p>
          <a:p>
            <a:pPr lvl="1"/>
            <a:r>
              <a:rPr lang="en-US" dirty="0" err="1" smtClean="0"/>
              <a:t>Preterite</a:t>
            </a:r>
            <a:r>
              <a:rPr lang="en-US" dirty="0" smtClean="0"/>
              <a:t> of regular _ER/ -IR verbs</a:t>
            </a:r>
          </a:p>
          <a:p>
            <a:pPr lvl="1"/>
            <a:r>
              <a:rPr lang="en-US" dirty="0" err="1" smtClean="0"/>
              <a:t>Preterite</a:t>
            </a:r>
            <a:r>
              <a:rPr lang="en-US" dirty="0" smtClean="0"/>
              <a:t> of irregular LEER, OIR, VER, DAR</a:t>
            </a:r>
          </a:p>
          <a:p>
            <a:pPr lvl="1"/>
            <a:r>
              <a:rPr lang="en-US" dirty="0" smtClean="0"/>
              <a:t>Negative Words: </a:t>
            </a:r>
            <a:r>
              <a:rPr lang="en-US" i="1" dirty="0" err="1" smtClean="0"/>
              <a:t>nadie</a:t>
            </a:r>
            <a:r>
              <a:rPr lang="en-US" i="1" dirty="0" smtClean="0"/>
              <a:t>, </a:t>
            </a:r>
            <a:r>
              <a:rPr lang="en-US" i="1" dirty="0" err="1" smtClean="0"/>
              <a:t>nunca</a:t>
            </a:r>
            <a:r>
              <a:rPr lang="en-US" i="1" dirty="0" smtClean="0"/>
              <a:t>, nada, no, </a:t>
            </a:r>
            <a:r>
              <a:rPr lang="en-US" i="1" dirty="0" err="1" smtClean="0"/>
              <a:t>ni</a:t>
            </a:r>
            <a:endParaRPr lang="en-US" i="1" dirty="0" smtClean="0"/>
          </a:p>
          <a:p>
            <a:pPr lvl="1"/>
            <a:r>
              <a:rPr lang="en-US" dirty="0" smtClean="0"/>
              <a:t>Affirmative Words: </a:t>
            </a:r>
            <a:r>
              <a:rPr lang="en-US" i="1" dirty="0" err="1" smtClean="0"/>
              <a:t>alguien</a:t>
            </a:r>
            <a:r>
              <a:rPr lang="en-US" i="1" dirty="0" smtClean="0"/>
              <a:t>, </a:t>
            </a:r>
            <a:r>
              <a:rPr lang="en-US" i="1" dirty="0" err="1" smtClean="0"/>
              <a:t>siempre</a:t>
            </a:r>
            <a:r>
              <a:rPr lang="en-US" i="1" dirty="0" smtClean="0"/>
              <a:t>, </a:t>
            </a:r>
            <a:r>
              <a:rPr lang="en-US" i="1" dirty="0" err="1" smtClean="0"/>
              <a:t>nunca</a:t>
            </a:r>
            <a:endParaRPr lang="en-US" i="1" dirty="0" smtClean="0"/>
          </a:p>
          <a:p>
            <a:pPr lvl="1"/>
            <a:r>
              <a:rPr lang="en-US" dirty="0" err="1" smtClean="0"/>
              <a:t>Lectura</a:t>
            </a:r>
            <a:r>
              <a:rPr lang="en-US" dirty="0" smtClean="0"/>
              <a:t> Cultural: Un </a:t>
            </a:r>
            <a:r>
              <a:rPr lang="en-US" dirty="0" err="1" smtClean="0"/>
              <a:t>dia</a:t>
            </a:r>
            <a:r>
              <a:rPr lang="en-US" dirty="0" smtClean="0"/>
              <a:t> de </a:t>
            </a:r>
            <a:r>
              <a:rPr lang="en-US" dirty="0" err="1" smtClean="0"/>
              <a:t>cultura</a:t>
            </a:r>
            <a:r>
              <a:rPr lang="en-US" dirty="0" smtClean="0"/>
              <a:t> </a:t>
            </a:r>
            <a:r>
              <a:rPr lang="en-US" dirty="0" err="1" smtClean="0"/>
              <a:t>latina</a:t>
            </a:r>
            <a:r>
              <a:rPr lang="en-US" dirty="0" smtClean="0"/>
              <a:t> p. 283</a:t>
            </a:r>
          </a:p>
          <a:p>
            <a:pPr lvl="1"/>
            <a:r>
              <a:rPr lang="en-US" dirty="0" smtClean="0"/>
              <a:t>MAPS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717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1773</TotalTime>
  <Words>203</Words>
  <Application>Microsoft Office PowerPoint</Application>
  <PresentationFormat>On-screen Show (4:3)</PresentationFormat>
  <Paragraphs>78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Adjacency</vt:lpstr>
      <vt:lpstr>Me llamo ______________        Clase 801 La fecha es el 3 de mayo del 2018</vt:lpstr>
      <vt:lpstr>PowerPoint Presentation</vt:lpstr>
      <vt:lpstr>PowerPoint Presentation</vt:lpstr>
      <vt:lpstr>Geografia</vt:lpstr>
      <vt:lpstr>PowerPoint Presentation</vt:lpstr>
      <vt:lpstr>Tarea # 81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        Clase 802 La fecha es el 11 de mayo del 2017</dc:title>
  <dc:creator>Helen Zumaeta</dc:creator>
  <cp:lastModifiedBy>Helen Zumaeta</cp:lastModifiedBy>
  <cp:revision>10</cp:revision>
  <dcterms:created xsi:type="dcterms:W3CDTF">2017-05-09T17:20:48Z</dcterms:created>
  <dcterms:modified xsi:type="dcterms:W3CDTF">2018-05-03T19:20:03Z</dcterms:modified>
</cp:coreProperties>
</file>